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0" r:id="rId7"/>
    <p:sldId id="265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55" autoAdjust="0"/>
  </p:normalViewPr>
  <p:slideViewPr>
    <p:cSldViewPr snapToGrid="0">
      <p:cViewPr varScale="1">
        <p:scale>
          <a:sx n="39" d="100"/>
          <a:sy n="39" d="100"/>
        </p:scale>
        <p:origin x="13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AF2B-ACCF-4518-9DC4-2FB7FE6DB0F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F0671-38BC-4684-86DF-B6B6F26D8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“</a:t>
            </a:r>
            <a:r>
              <a:rPr lang="ko-KR" altLang="en-US" dirty="0"/>
              <a:t>영상 인식에서 </a:t>
            </a:r>
            <a:r>
              <a:rPr lang="ko-KR" altLang="en-US" dirty="0" err="1"/>
              <a:t>전처리</a:t>
            </a:r>
            <a:r>
              <a:rPr lang="ko-KR" altLang="en-US" dirty="0"/>
              <a:t> 유무 및 환경변화에 따른 객체 인식률 비교</a:t>
            </a:r>
            <a:r>
              <a:rPr lang="en-US" altLang="ko-KR" dirty="0"/>
              <a:t>” </a:t>
            </a:r>
            <a:r>
              <a:rPr lang="ko-KR" altLang="en-US" dirty="0"/>
              <a:t>발표를 맡게 된 공주대학교 컴퓨터공학과 </a:t>
            </a:r>
            <a:r>
              <a:rPr lang="ko-KR" altLang="en-US" dirty="0" err="1"/>
              <a:t>진민주입니다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52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가지 전처리를 진행한 후의 </a:t>
            </a:r>
            <a:r>
              <a:rPr lang="en-US" altLang="ko-KR" dirty="0" err="1"/>
              <a:t>mAP</a:t>
            </a:r>
            <a:r>
              <a:rPr lang="ko-KR" altLang="en-US" dirty="0"/>
              <a:t>는 오른쪽 그래프와 같습니다</a:t>
            </a:r>
            <a:r>
              <a:rPr lang="en-US" altLang="ko-KR" dirty="0"/>
              <a:t>. </a:t>
            </a:r>
            <a:r>
              <a:rPr lang="ko-KR" altLang="en-US" dirty="0"/>
              <a:t>이전 그래프와 비교했을 때 </a:t>
            </a:r>
            <a:r>
              <a:rPr lang="en-US" altLang="ko-KR" dirty="0"/>
              <a:t>6% </a:t>
            </a:r>
            <a:r>
              <a:rPr lang="ko-KR" altLang="en-US" dirty="0"/>
              <a:t>정도 상승한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전처리를 진행하는 경우 객체 인식에 유리함을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2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환경요소가 추가되었을 때 영상 인식에 영향을 미치는지 분석했습니다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인식을 할 때 영상의 환경은 눈</a:t>
            </a:r>
            <a:r>
              <a:rPr lang="en-US" altLang="ko-KR" dirty="0"/>
              <a:t>/</a:t>
            </a:r>
            <a:r>
              <a:rPr lang="ko-KR" altLang="en-US" dirty="0"/>
              <a:t>비</a:t>
            </a:r>
            <a:r>
              <a:rPr lang="en-US" altLang="ko-KR" dirty="0"/>
              <a:t>/</a:t>
            </a:r>
            <a:r>
              <a:rPr lang="ko-KR" altLang="en-US" dirty="0"/>
              <a:t>일출</a:t>
            </a:r>
            <a:r>
              <a:rPr lang="en-US" altLang="ko-KR" dirty="0"/>
              <a:t>&amp;</a:t>
            </a:r>
            <a:r>
              <a:rPr lang="ko-KR" altLang="en-US" dirty="0"/>
              <a:t>일몰</a:t>
            </a:r>
            <a:r>
              <a:rPr lang="en-US" altLang="ko-KR" dirty="0"/>
              <a:t>/</a:t>
            </a:r>
            <a:r>
              <a:rPr lang="ko-KR" altLang="en-US" dirty="0"/>
              <a:t>밤과 같은 환경을 가집니다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그림과 같이 필터 </a:t>
            </a:r>
            <a:r>
              <a:rPr lang="en-US" altLang="ko-KR" dirty="0"/>
              <a:t>4</a:t>
            </a:r>
            <a:r>
              <a:rPr lang="ko-KR" altLang="en-US" dirty="0"/>
              <a:t>개를 준비했으며</a:t>
            </a:r>
            <a:r>
              <a:rPr lang="en-US" altLang="ko-KR" dirty="0"/>
              <a:t>, </a:t>
            </a:r>
            <a:r>
              <a:rPr lang="ko-KR" altLang="en-US" dirty="0"/>
              <a:t>이전에 사용한 데이터셋에 이 필터를 적용시켰습니다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70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해당되는 필터를 적용했을 때 </a:t>
            </a:r>
            <a:r>
              <a:rPr lang="ko-KR" altLang="en-US" dirty="0" err="1"/>
              <a:t>이런식으로</a:t>
            </a:r>
            <a:r>
              <a:rPr lang="ko-KR" altLang="en-US" dirty="0"/>
              <a:t> 나타나는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88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</a:t>
            </a:r>
            <a:r>
              <a:rPr lang="ko-KR" altLang="en-US" dirty="0"/>
              <a:t>를 비교해보면 환경요소가 추가되었을 경우 </a:t>
            </a:r>
            <a:r>
              <a:rPr lang="en-US" altLang="ko-KR" dirty="0" err="1"/>
              <a:t>mAP</a:t>
            </a:r>
            <a:r>
              <a:rPr lang="ko-KR" altLang="en-US" dirty="0"/>
              <a:t>가 약</a:t>
            </a:r>
            <a:r>
              <a:rPr lang="en-US" altLang="ko-KR" dirty="0"/>
              <a:t> 3% </a:t>
            </a:r>
            <a:r>
              <a:rPr lang="ko-KR" altLang="en-US" dirty="0"/>
              <a:t>정도 낮은 차이가 나타납니다</a:t>
            </a:r>
            <a:r>
              <a:rPr lang="en-US" altLang="ko-KR" dirty="0"/>
              <a:t>. </a:t>
            </a:r>
            <a:r>
              <a:rPr lang="ko-KR" altLang="en-US" dirty="0"/>
              <a:t>이를 통해 특정 환경이 객체 인식 부분에 있어서 큰 영향을 끼칠 확률은 저조하다는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720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논문에서는 </a:t>
            </a:r>
            <a:r>
              <a:rPr lang="en-US" altLang="ko-KR" dirty="0"/>
              <a:t>AI </a:t>
            </a:r>
            <a:r>
              <a:rPr lang="ko-KR" altLang="en-US" dirty="0"/>
              <a:t>영상 인식과정에서 </a:t>
            </a:r>
            <a:r>
              <a:rPr lang="ko-KR" altLang="en-US" dirty="0" err="1"/>
              <a:t>전처리</a:t>
            </a:r>
            <a:r>
              <a:rPr lang="ko-KR" altLang="en-US" dirty="0"/>
              <a:t> 유무 및 환경변화에 따른 객체 인식률을 </a:t>
            </a:r>
            <a:r>
              <a:rPr lang="ko-KR" altLang="en-US" dirty="0" err="1"/>
              <a:t>비교분석했습니다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전처리를 하기 전과 후에는 </a:t>
            </a:r>
            <a:r>
              <a:rPr lang="en-US" altLang="ko-KR" dirty="0" err="1"/>
              <a:t>mAP</a:t>
            </a:r>
            <a:r>
              <a:rPr lang="ko-KR" altLang="en-US" dirty="0"/>
              <a:t>가 </a:t>
            </a:r>
            <a:r>
              <a:rPr lang="en-US" altLang="ko-KR" dirty="0"/>
              <a:t>6</a:t>
            </a:r>
            <a:r>
              <a:rPr lang="ko-KR" altLang="en-US" dirty="0"/>
              <a:t>퍼 상승했으며</a:t>
            </a:r>
            <a:endParaRPr lang="en-US" altLang="ko-KR" dirty="0"/>
          </a:p>
          <a:p>
            <a:r>
              <a:rPr lang="ko-KR" altLang="en-US" dirty="0"/>
              <a:t>환경변화를 적용하기 전과 후에는 </a:t>
            </a:r>
            <a:r>
              <a:rPr lang="en-US" altLang="ko-KR" dirty="0" err="1"/>
              <a:t>mAP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퍼 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정리하면 전처리를 할 경우 인식율이 높아지며</a:t>
            </a:r>
            <a:r>
              <a:rPr lang="en-US" altLang="ko-KR" dirty="0"/>
              <a:t>, </a:t>
            </a:r>
            <a:r>
              <a:rPr lang="ko-KR" altLang="en-US" dirty="0"/>
              <a:t>환경 요소가 생길 시 인식율은 큰 변화가 없음을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34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0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이런 순으로 진행될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3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요즘 같은 </a:t>
            </a:r>
            <a:r>
              <a:rPr lang="en-US" altLang="ko-KR" dirty="0"/>
              <a:t>4</a:t>
            </a:r>
            <a:r>
              <a:rPr lang="ko-KR" altLang="en-US" dirty="0"/>
              <a:t>차 산업 혁명 시대에 여러 기술이 발전하며</a:t>
            </a:r>
            <a:r>
              <a:rPr lang="en-US" altLang="ko-KR" dirty="0"/>
              <a:t>, </a:t>
            </a:r>
            <a:r>
              <a:rPr lang="ko-KR" altLang="en-US" dirty="0"/>
              <a:t>영상 인식을 활용해서 많은 기술에 적용되고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9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좋은 영상 인식 시스템을 만들기 위해서는 여러 부분을 고려해야합니다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중에서도 저희는 전처리에 주목했습니다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하드웨어나 소프트웨어 등이 좋다고 하더라도 전처리가 제대로 되지 않았다면 좋은 성능을 발휘하기 힘들기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영상 인식을 할 때 환경적인 요소가 영상 인식에 영향을 끼칠 수 있어</a:t>
            </a:r>
            <a:r>
              <a:rPr lang="en-US" altLang="ko-KR" dirty="0"/>
              <a:t>, </a:t>
            </a:r>
            <a:r>
              <a:rPr lang="ko-KR" altLang="en-US" dirty="0"/>
              <a:t>환경 영향도 고려하였습니다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7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해당 연구에서는 전처리의 유무 및 환경변화에 따른 영상 인식률을 분석하였습니다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8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연구에서는 영상 인식을 위해 </a:t>
            </a:r>
            <a:r>
              <a:rPr lang="en-US" altLang="ko-KR" dirty="0"/>
              <a:t>yolo</a:t>
            </a:r>
            <a:r>
              <a:rPr lang="ko-KR" altLang="en-US" dirty="0"/>
              <a:t>와 </a:t>
            </a:r>
            <a:r>
              <a:rPr lang="ko-KR" altLang="en-US" dirty="0" err="1"/>
              <a:t>파이썬을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41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새</a:t>
            </a:r>
            <a:r>
              <a:rPr lang="en-US" altLang="ko-KR" dirty="0"/>
              <a:t>, </a:t>
            </a:r>
            <a:r>
              <a:rPr lang="ko-KR" altLang="en-US" dirty="0"/>
              <a:t>동물</a:t>
            </a:r>
            <a:r>
              <a:rPr lang="en-US" altLang="ko-KR" dirty="0"/>
              <a:t>, </a:t>
            </a:r>
            <a:r>
              <a:rPr lang="ko-KR" altLang="en-US" dirty="0"/>
              <a:t>사람으로 구분하여 학습을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</a:t>
            </a:r>
            <a:r>
              <a:rPr lang="en-US" altLang="ko-KR" dirty="0"/>
              <a:t>, </a:t>
            </a:r>
            <a:r>
              <a:rPr lang="ko-KR" altLang="en-US" dirty="0"/>
              <a:t>동물의 경우 구글 </a:t>
            </a:r>
            <a:r>
              <a:rPr lang="ko-KR" altLang="en-US" dirty="0" err="1"/>
              <a:t>크롤링으로</a:t>
            </a:r>
            <a:r>
              <a:rPr lang="ko-KR" altLang="en-US" dirty="0"/>
              <a:t> 데이터를 모았으며 데이터 수가 부족할 경우 데이터 증강시키기 위해 </a:t>
            </a:r>
            <a:r>
              <a:rPr lang="en-US" altLang="ko-KR" dirty="0"/>
              <a:t>rotation </a:t>
            </a:r>
            <a:r>
              <a:rPr lang="ko-KR" altLang="en-US" dirty="0"/>
              <a:t>기법을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사람의 경우 </a:t>
            </a:r>
            <a:r>
              <a:rPr lang="ko-KR" altLang="en-US" dirty="0" err="1"/>
              <a:t>캐글의</a:t>
            </a:r>
            <a:r>
              <a:rPr lang="ko-KR" altLang="en-US" dirty="0"/>
              <a:t> 자료를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3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전처리를 하기 전과 후를 비교해보겠습니다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우선은 전처리를 하지 않은 상태이고</a:t>
            </a:r>
            <a:r>
              <a:rPr lang="en-US" altLang="ko-KR" dirty="0"/>
              <a:t>, </a:t>
            </a:r>
            <a:r>
              <a:rPr lang="ko-KR" altLang="en-US" dirty="0"/>
              <a:t>각 종류별로 </a:t>
            </a:r>
            <a:r>
              <a:rPr lang="en-US" altLang="ko-KR" dirty="0"/>
              <a:t>250</a:t>
            </a:r>
            <a:r>
              <a:rPr lang="ko-KR" altLang="en-US" dirty="0"/>
              <a:t>장의 데이터 셋을 준비했습니다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 이후 전체 </a:t>
            </a:r>
            <a:r>
              <a:rPr lang="en-US" altLang="ko-KR" dirty="0" err="1"/>
              <a:t>mAP</a:t>
            </a:r>
            <a:r>
              <a:rPr lang="ko-KR" altLang="en-US" dirty="0"/>
              <a:t>는 그래프와 같이 </a:t>
            </a:r>
            <a:r>
              <a:rPr lang="en-US" altLang="ko-KR" dirty="0"/>
              <a:t>70.97%</a:t>
            </a:r>
            <a:r>
              <a:rPr lang="ko-KR" altLang="en-US" dirty="0"/>
              <a:t>를 기록했습니다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5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번째로는 전처리를 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전처리는 </a:t>
            </a:r>
            <a:r>
              <a:rPr lang="en-US" altLang="ko-KR" dirty="0"/>
              <a:t>3</a:t>
            </a:r>
            <a:r>
              <a:rPr lang="ko-KR" altLang="en-US" dirty="0"/>
              <a:t>가지를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모든 데이터 셋 이미지 사이즈를 동일하게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두번째로 해상도를 높였습니다</a:t>
            </a:r>
            <a:r>
              <a:rPr lang="en-US" altLang="ko-KR" dirty="0"/>
              <a:t>. </a:t>
            </a:r>
            <a:r>
              <a:rPr lang="ko-KR" altLang="en-US" dirty="0" err="1"/>
              <a:t>가우시안</a:t>
            </a:r>
            <a:r>
              <a:rPr lang="ko-KR" altLang="en-US" dirty="0"/>
              <a:t> 필터를 적용한 양방향 필터를 접목했습니다</a:t>
            </a:r>
            <a:r>
              <a:rPr lang="en-US" altLang="ko-KR" dirty="0"/>
              <a:t>. (</a:t>
            </a:r>
            <a:r>
              <a:rPr lang="ko-KR" altLang="en-US" dirty="0"/>
              <a:t>양방향 필터를 적용할 경우 기준 픽셀과 이웃 픽셀과의 거리가 픽셀 값의 차이를 함께 고려해서 </a:t>
            </a:r>
            <a:r>
              <a:rPr lang="ko-KR" altLang="en-US" dirty="0" err="1"/>
              <a:t>블러링</a:t>
            </a:r>
            <a:r>
              <a:rPr lang="ko-KR" altLang="en-US" dirty="0"/>
              <a:t> 정도를 조절합니다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세번째로 각 종류별로 </a:t>
            </a:r>
            <a:r>
              <a:rPr lang="en-US" altLang="ko-KR" dirty="0"/>
              <a:t>train, validation, test </a:t>
            </a:r>
            <a:r>
              <a:rPr lang="ko-KR" altLang="en-US" dirty="0"/>
              <a:t>비율을 특정한 종류에 치우치지 않게 맞췄습니다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671-38BC-4684-86DF-B6B6F26D8D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3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35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4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1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59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3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7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0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9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0" r:id="rId6"/>
    <p:sldLayoutId id="2147483736" r:id="rId7"/>
    <p:sldLayoutId id="2147483737" r:id="rId8"/>
    <p:sldLayoutId id="2147483738" r:id="rId9"/>
    <p:sldLayoutId id="2147483739" r:id="rId10"/>
    <p:sldLayoutId id="2147483741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b="1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1CD29-38AE-473B-7EC8-D4657DA83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130" y="1066801"/>
            <a:ext cx="8808361" cy="1981200"/>
          </a:xfrm>
        </p:spPr>
        <p:txBody>
          <a:bodyPr>
            <a:noAutofit/>
          </a:bodyPr>
          <a:lstStyle/>
          <a:p>
            <a:pPr algn="r"/>
            <a:r>
              <a:rPr lang="ko-KR" altLang="en-US" sz="4000" dirty="0"/>
              <a:t>영상 인식에서 </a:t>
            </a:r>
            <a:r>
              <a:rPr lang="ko-KR" altLang="en-US" sz="4000" dirty="0" err="1"/>
              <a:t>전처리</a:t>
            </a:r>
            <a:r>
              <a:rPr lang="ko-KR" altLang="en-US" sz="4000" dirty="0"/>
              <a:t> 유무 및 환경변화에 따른 객체 인식률 비교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A895DA-C32D-401F-85F8-08E95EA5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004" y="4645893"/>
            <a:ext cx="8464487" cy="1588652"/>
          </a:xfrm>
        </p:spPr>
        <p:txBody>
          <a:bodyPr>
            <a:noAutofit/>
          </a:bodyPr>
          <a:lstStyle/>
          <a:p>
            <a:pPr algn="r"/>
            <a:r>
              <a:rPr lang="ko-KR" altLang="en-US" sz="2500" dirty="0"/>
              <a:t>공주대학교 </a:t>
            </a:r>
            <a:endParaRPr lang="en-US" altLang="ko-KR" sz="2500" dirty="0"/>
          </a:p>
          <a:p>
            <a:pPr algn="r"/>
            <a:r>
              <a:rPr lang="ko-KR" altLang="en-US" sz="2500" dirty="0"/>
              <a:t>컴퓨터공학과</a:t>
            </a:r>
            <a:r>
              <a:rPr lang="en-US" altLang="ko-KR" sz="2500" dirty="0"/>
              <a:t>:</a:t>
            </a:r>
            <a:r>
              <a:rPr lang="ko-KR" altLang="en-US" sz="2500" dirty="0"/>
              <a:t> 진민주</a:t>
            </a:r>
            <a:r>
              <a:rPr lang="en-US" altLang="ko-KR" sz="2500" dirty="0"/>
              <a:t>, </a:t>
            </a:r>
            <a:r>
              <a:rPr lang="ko-KR" altLang="en-US" sz="2500" dirty="0"/>
              <a:t>조은</a:t>
            </a:r>
            <a:endParaRPr lang="en-US" altLang="ko-KR" sz="2500" dirty="0"/>
          </a:p>
          <a:p>
            <a:pPr algn="r"/>
            <a:r>
              <a:rPr lang="ko-KR" altLang="en-US" sz="2500" dirty="0"/>
              <a:t>소프트웨어공학과</a:t>
            </a:r>
            <a:r>
              <a:rPr lang="en-US" altLang="ko-KR" sz="2500" dirty="0"/>
              <a:t>:</a:t>
            </a:r>
            <a:r>
              <a:rPr lang="ko-KR" altLang="en-US" sz="2500" dirty="0"/>
              <a:t> 박창영</a:t>
            </a:r>
            <a:r>
              <a:rPr lang="en-US" altLang="ko-KR" sz="2500" dirty="0"/>
              <a:t>, </a:t>
            </a:r>
            <a:r>
              <a:rPr lang="ko-KR" altLang="en-US" sz="2500" dirty="0"/>
              <a:t>이부형 교수</a:t>
            </a:r>
            <a:endParaRPr lang="en-US" altLang="ko-KR" sz="2500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B9C5894-3725-F8ED-D2A8-E7CAC4AB8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6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0"/>
    </mc:Choice>
    <mc:Fallback>
      <p:transition spd="slow" advTm="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268236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3.2 </a:t>
            </a:r>
            <a:r>
              <a:rPr lang="ko-KR" altLang="en-US" sz="2000" dirty="0"/>
              <a:t>전처리를 한 </a:t>
            </a:r>
            <a:r>
              <a:rPr lang="en-US" altLang="ko-KR" sz="2000" dirty="0" err="1"/>
              <a:t>mAP</a:t>
            </a:r>
            <a:endParaRPr lang="ko-KR" alt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6C9FD5-5EFD-E791-4784-45A26C73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478" y="1822182"/>
            <a:ext cx="4320000" cy="40442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66FEFA-FA88-A39E-7AEA-FA512A1BD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902" y="1822182"/>
            <a:ext cx="4320000" cy="40442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7B716-6B05-798C-2E47-92B8D46628F8}"/>
              </a:ext>
            </a:extLst>
          </p:cNvPr>
          <p:cNvSpPr txBox="1"/>
          <p:nvPr/>
        </p:nvSpPr>
        <p:spPr>
          <a:xfrm>
            <a:off x="882496" y="1452850"/>
            <a:ext cx="16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16EE3-5B84-E30F-4AC2-77C6F3A49010}"/>
              </a:ext>
            </a:extLst>
          </p:cNvPr>
          <p:cNvSpPr txBox="1"/>
          <p:nvPr/>
        </p:nvSpPr>
        <p:spPr>
          <a:xfrm>
            <a:off x="6352478" y="1452850"/>
            <a:ext cx="16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48FE2636-25A7-9173-97A2-F874C707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3"/>
    </mc:Choice>
    <mc:Fallback xmlns="">
      <p:transition spd="slow" advTm="1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747738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3.3 </a:t>
            </a:r>
            <a:r>
              <a:rPr lang="ko-KR" altLang="en-US" sz="2000" dirty="0"/>
              <a:t>환경이 </a:t>
            </a:r>
            <a:r>
              <a:rPr lang="en-US" altLang="ko-KR" sz="2000" dirty="0" err="1"/>
              <a:t>mAP</a:t>
            </a:r>
            <a:r>
              <a:rPr lang="ko-KR" altLang="en-US" sz="2000" dirty="0"/>
              <a:t>에 미치는 영향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586A1-5B50-BF1E-848D-05E400A9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1" y="1460810"/>
            <a:ext cx="11106615" cy="476156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sz="3000" dirty="0"/>
              <a:t>데이터 셋은 이전과 같습니다</a:t>
            </a:r>
            <a:r>
              <a:rPr lang="en-US" altLang="ko-KR" sz="3000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sz="3000" dirty="0"/>
              <a:t>필터 </a:t>
            </a:r>
            <a:r>
              <a:rPr lang="en-US" altLang="ko-KR" sz="3000" dirty="0"/>
              <a:t>4</a:t>
            </a:r>
            <a:r>
              <a:rPr lang="ko-KR" altLang="en-US" sz="3000" dirty="0"/>
              <a:t>개 준비</a:t>
            </a:r>
            <a:endParaRPr lang="en-US" altLang="ko-KR" sz="28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489FCC25-D9EE-5A61-EE14-F9FB97341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814" y="2905304"/>
            <a:ext cx="7636739" cy="3317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C4777328-173F-3477-C51E-29FC7777E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2"/>
    </mc:Choice>
    <mc:Fallback xmlns="">
      <p:transition spd="slow" advTm="17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747738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3.3 </a:t>
            </a:r>
            <a:r>
              <a:rPr lang="ko-KR" altLang="en-US" sz="2000" dirty="0"/>
              <a:t>환경이 </a:t>
            </a:r>
            <a:r>
              <a:rPr lang="en-US" altLang="ko-KR" sz="2000" dirty="0" err="1"/>
              <a:t>mAP</a:t>
            </a:r>
            <a:r>
              <a:rPr lang="ko-KR" altLang="en-US" sz="2000" dirty="0"/>
              <a:t>에 미치는 영향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586A1-5B50-BF1E-848D-05E400A9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1" y="1460810"/>
            <a:ext cx="11106615" cy="4761569"/>
          </a:xfrm>
        </p:spPr>
        <p:txBody>
          <a:bodyPr/>
          <a:lstStyle/>
          <a:p>
            <a:r>
              <a:rPr lang="ko-KR" altLang="en-US" sz="3000" dirty="0"/>
              <a:t>필터 적용 이미지</a:t>
            </a:r>
            <a:endParaRPr lang="en-US" altLang="ko-KR" sz="28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C75378D-B674-FB15-2159-B1D7A8222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17" y="2548466"/>
            <a:ext cx="7689765" cy="31498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B99F40E-5E0D-FF68-2931-25C4F50E8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"/>
    </mc:Choice>
    <mc:Fallback xmlns="">
      <p:transition spd="slow" advTm="5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747738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3.3 </a:t>
            </a:r>
            <a:r>
              <a:rPr lang="ko-KR" altLang="en-US" sz="2000" dirty="0"/>
              <a:t>환경이 </a:t>
            </a:r>
            <a:r>
              <a:rPr lang="en-US" altLang="ko-KR" sz="2000" dirty="0" err="1"/>
              <a:t>mAP</a:t>
            </a:r>
            <a:r>
              <a:rPr lang="ko-KR" altLang="en-US" sz="2000" dirty="0"/>
              <a:t>에 미치는 영향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A1C587F-0C21-9D88-AC6D-6215E0E62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40122" y="1817650"/>
            <a:ext cx="6194326" cy="42353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7AD438-3462-B8A3-3A34-25836ADCC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12" y="1817647"/>
            <a:ext cx="4729379" cy="42353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35FA6-A15D-ED45-F22A-BF2E92146D33}"/>
              </a:ext>
            </a:extLst>
          </p:cNvPr>
          <p:cNvSpPr txBox="1"/>
          <p:nvPr/>
        </p:nvSpPr>
        <p:spPr>
          <a:xfrm>
            <a:off x="683561" y="1363640"/>
            <a:ext cx="16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환경요소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6589B-642C-BC51-A355-DC965A733F3C}"/>
              </a:ext>
            </a:extLst>
          </p:cNvPr>
          <p:cNvSpPr txBox="1"/>
          <p:nvPr/>
        </p:nvSpPr>
        <p:spPr>
          <a:xfrm>
            <a:off x="5876692" y="1363640"/>
            <a:ext cx="16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환경요소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AF281771-0D47-F9AE-991B-FE1F8CBEA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6"/>
    </mc:Choice>
    <mc:Fallback xmlns="">
      <p:transition spd="slow" advTm="1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6D818-1037-C872-C1B1-221BB82B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6755"/>
            <a:ext cx="10134600" cy="1288489"/>
          </a:xfrm>
        </p:spPr>
        <p:txBody>
          <a:bodyPr/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943C0-66AC-F61D-CE68-6F400143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ko-KR" altLang="en-US" sz="3000" dirty="0"/>
              <a:t>전처리를 하기 전과 후 </a:t>
            </a:r>
            <a:r>
              <a:rPr lang="en-US" altLang="ko-KR" sz="3000" dirty="0"/>
              <a:t>=&gt; </a:t>
            </a:r>
            <a:r>
              <a:rPr lang="en-US" altLang="ko-KR" sz="3000" dirty="0" err="1"/>
              <a:t>mAP</a:t>
            </a:r>
            <a:r>
              <a:rPr lang="en-US" altLang="ko-KR" sz="3000" dirty="0"/>
              <a:t> 6% </a:t>
            </a:r>
            <a:r>
              <a:rPr lang="ko-KR" altLang="en-US" sz="3000" dirty="0"/>
              <a:t>상승</a:t>
            </a:r>
            <a:endParaRPr lang="en-US" altLang="ko-KR" sz="3000" dirty="0"/>
          </a:p>
          <a:p>
            <a:pPr marL="514350" indent="-514350">
              <a:buFontTx/>
              <a:buAutoNum type="arabicPeriod"/>
            </a:pPr>
            <a:r>
              <a:rPr lang="ko-KR" altLang="en-US" sz="3000" dirty="0"/>
              <a:t>환경변화를 적용하기 전과 후 </a:t>
            </a:r>
            <a:r>
              <a:rPr lang="en-US" altLang="ko-KR" sz="3000" dirty="0"/>
              <a:t>=&gt; </a:t>
            </a:r>
            <a:r>
              <a:rPr lang="en-US" altLang="ko-KR" sz="3000" dirty="0" err="1"/>
              <a:t>mAP</a:t>
            </a:r>
            <a:r>
              <a:rPr lang="en-US" altLang="ko-KR" sz="3000" dirty="0"/>
              <a:t> 3% </a:t>
            </a:r>
            <a:r>
              <a:rPr lang="ko-KR" altLang="en-US" sz="3000" dirty="0"/>
              <a:t>하락</a:t>
            </a:r>
            <a:endParaRPr lang="en-US" altLang="ko-KR" sz="3000" dirty="0"/>
          </a:p>
          <a:p>
            <a:pPr marL="514350" indent="-514350">
              <a:buFontTx/>
              <a:buAutoNum type="arabicPeriod"/>
            </a:pPr>
            <a:endParaRPr lang="en-US" altLang="ko-KR" sz="3000" dirty="0"/>
          </a:p>
          <a:p>
            <a:r>
              <a:rPr lang="en-US" altLang="ko-KR" sz="3000" dirty="0"/>
              <a:t>-&gt; </a:t>
            </a:r>
            <a:r>
              <a:rPr lang="ko-KR" altLang="en-US" sz="3000" dirty="0"/>
              <a:t>전처리를 할 경우 인식율이 높아지며</a:t>
            </a:r>
            <a:endParaRPr lang="en-US" altLang="ko-KR" sz="3000" dirty="0"/>
          </a:p>
          <a:p>
            <a:r>
              <a:rPr lang="en-US" altLang="ko-KR" sz="3000" dirty="0"/>
              <a:t>-&gt; </a:t>
            </a:r>
            <a:r>
              <a:rPr lang="ko-KR" altLang="en-US" sz="3000" dirty="0"/>
              <a:t>환경변화 시 인식율은 큰 변화가 없다</a:t>
            </a:r>
            <a:r>
              <a:rPr lang="en-US" altLang="ko-KR" sz="3000" dirty="0"/>
              <a:t>.</a:t>
            </a:r>
            <a:endParaRPr lang="en-US" altLang="ko-KR" sz="2800" dirty="0"/>
          </a:p>
          <a:p>
            <a:pPr marL="514350" indent="-514350">
              <a:buAutoNum type="arabicPeriod"/>
            </a:pPr>
            <a:endParaRPr lang="ko-KR" altLang="en-US" sz="3000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DDE3E04-4373-5FC8-2D04-CC96836A3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8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0"/>
    </mc:Choice>
    <mc:Fallback>
      <p:transition spd="slow" advTm="2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6D818-1037-C872-C1B1-221BB82B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6755"/>
            <a:ext cx="10134600" cy="1288489"/>
          </a:xfrm>
        </p:spPr>
        <p:txBody>
          <a:bodyPr/>
          <a:lstStyle/>
          <a:p>
            <a:pPr algn="ctr"/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18EA44C-325A-80B4-3CF1-7256FF628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9"/>
    </mc:Choice>
    <mc:Fallback>
      <p:transition spd="slow" advTm="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37E28-281F-6DC6-04DA-54191B03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1ABBE-F95B-FE9B-31CA-5875141E0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3000" dirty="0"/>
              <a:t>연구의 필요성 및 목적</a:t>
            </a:r>
            <a:endParaRPr lang="en-US" altLang="ko-KR" sz="3000" dirty="0"/>
          </a:p>
          <a:p>
            <a:pPr marL="457200" indent="-457200">
              <a:buAutoNum type="arabicPeriod"/>
            </a:pPr>
            <a:r>
              <a:rPr lang="ko-KR" altLang="en-US" sz="3000" dirty="0"/>
              <a:t>사용한 기술 및 언어</a:t>
            </a:r>
            <a:endParaRPr lang="en-US" altLang="ko-KR" sz="3000" dirty="0"/>
          </a:p>
          <a:p>
            <a:pPr marL="457200" indent="-457200">
              <a:buAutoNum type="arabicPeriod"/>
            </a:pPr>
            <a:r>
              <a:rPr lang="ko-KR" altLang="en-US" sz="3000" dirty="0"/>
              <a:t>데이터 셋 구하기</a:t>
            </a:r>
            <a:endParaRPr lang="en-US" altLang="ko-KR" sz="3000" dirty="0"/>
          </a:p>
          <a:p>
            <a:pPr marL="457200" indent="-457200">
              <a:buAutoNum type="arabicPeriod"/>
            </a:pPr>
            <a:r>
              <a:rPr lang="ko-KR" altLang="en-US" sz="3000" dirty="0"/>
              <a:t>연구 방법</a:t>
            </a:r>
            <a:endParaRPr lang="en-US" altLang="ko-KR" sz="3000" dirty="0"/>
          </a:p>
          <a:p>
            <a:pPr marL="457200" indent="-457200">
              <a:buAutoNum type="arabicPeriod"/>
            </a:pPr>
            <a:r>
              <a:rPr lang="ko-KR" altLang="en-US" sz="3000" dirty="0"/>
              <a:t>결론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544C420-5306-710C-C2FE-E29334017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1"/>
    </mc:Choice>
    <mc:Fallback>
      <p:transition spd="slow" advTm="3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BCC32-6E73-5629-DA79-3769B58AA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4</a:t>
            </a:r>
            <a:r>
              <a:rPr lang="ko-KR" altLang="en-US" sz="3000" dirty="0"/>
              <a:t>차 산업 혁명 시대에 여러 기술이 발전</a:t>
            </a:r>
            <a:endParaRPr lang="en-US" altLang="ko-KR" sz="3000" dirty="0"/>
          </a:p>
          <a:p>
            <a:pPr marL="731520" lvl="1" indent="-457200"/>
            <a:r>
              <a:rPr lang="ko-KR" altLang="en-US" sz="2800" dirty="0"/>
              <a:t>영상 인식 또한 많이 적용</a:t>
            </a:r>
            <a:endParaRPr lang="en-US" altLang="ko-KR" sz="2800" dirty="0"/>
          </a:p>
          <a:p>
            <a:endParaRPr lang="en-US" altLang="ko-KR" sz="3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A014BB2-D533-733D-99E7-97B953A9F3FA}"/>
              </a:ext>
            </a:extLst>
          </p:cNvPr>
          <p:cNvSpPr txBox="1">
            <a:spLocks/>
          </p:cNvSpPr>
          <p:nvPr/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1. </a:t>
            </a:r>
            <a:r>
              <a:rPr lang="ko-KR" altLang="en-US" sz="4000"/>
              <a:t>연구의 필요성</a:t>
            </a:r>
            <a:endParaRPr lang="ko-KR" altLang="en-US" sz="4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D290A92-F590-BBC3-8FB7-F7543C72C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7"/>
    </mc:Choice>
    <mc:Fallback>
      <p:transition spd="slow" advTm="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CCEE4-5C8A-B0B0-A72D-2436C471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연구의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BCC32-6E73-5629-DA79-3769B58AA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/>
              <a:t>영상 인식 시스템 구축에서 중요한 부분인 </a:t>
            </a:r>
            <a:r>
              <a:rPr lang="ko-KR" altLang="en-US" sz="3000" dirty="0" err="1">
                <a:highlight>
                  <a:srgbClr val="FFFF00"/>
                </a:highlight>
              </a:rPr>
              <a:t>전처리</a:t>
            </a:r>
            <a:endParaRPr lang="en-US" altLang="ko-KR" sz="3000" dirty="0">
              <a:highlight>
                <a:srgbClr val="FFFF00"/>
              </a:highlight>
            </a:endParaRPr>
          </a:p>
          <a:p>
            <a:pPr marL="731520" lvl="1" indent="-457200"/>
            <a:r>
              <a:rPr lang="ko-KR" altLang="en-US" sz="2800" dirty="0"/>
              <a:t>성능이 뛰어나더라도 전처리가 안되면 좋은 성능 발휘 불가</a:t>
            </a:r>
            <a:endParaRPr lang="en-US" altLang="ko-KR" sz="2800" dirty="0"/>
          </a:p>
          <a:p>
            <a:endParaRPr lang="en-US" altLang="ko-KR" sz="3000" dirty="0">
              <a:highlight>
                <a:srgbClr val="FFFF00"/>
              </a:highlight>
            </a:endParaRPr>
          </a:p>
          <a:p>
            <a:r>
              <a:rPr lang="en-US" altLang="ko-KR" sz="3000" dirty="0"/>
              <a:t> + </a:t>
            </a:r>
            <a:r>
              <a:rPr lang="ko-KR" altLang="en-US" sz="2800" dirty="0">
                <a:highlight>
                  <a:srgbClr val="FFFF00"/>
                </a:highlight>
              </a:rPr>
              <a:t>환경 영향 고려</a:t>
            </a:r>
            <a:r>
              <a:rPr lang="en-US" altLang="ko-KR" sz="2800" dirty="0">
                <a:highlight>
                  <a:srgbClr val="FFFF00"/>
                </a:highlight>
              </a:rPr>
              <a:t>(</a:t>
            </a:r>
            <a:r>
              <a:rPr lang="ko-KR" altLang="en-US" sz="2800" dirty="0">
                <a:highlight>
                  <a:srgbClr val="FFFF00"/>
                </a:highlight>
              </a:rPr>
              <a:t>눈</a:t>
            </a:r>
            <a:r>
              <a:rPr lang="en-US" altLang="ko-KR" sz="2800" dirty="0">
                <a:highlight>
                  <a:srgbClr val="FFFF00"/>
                </a:highlight>
              </a:rPr>
              <a:t>, </a:t>
            </a:r>
            <a:r>
              <a:rPr lang="ko-KR" altLang="en-US" sz="2800" dirty="0">
                <a:highlight>
                  <a:srgbClr val="FFFF00"/>
                </a:highlight>
              </a:rPr>
              <a:t>비 등</a:t>
            </a:r>
            <a:r>
              <a:rPr lang="en-US" altLang="ko-KR" sz="2800" dirty="0">
                <a:highlight>
                  <a:srgbClr val="FFFF00"/>
                </a:highlight>
              </a:rPr>
              <a:t>)</a:t>
            </a:r>
            <a:endParaRPr lang="en-US" altLang="ko-KR" sz="2800" dirty="0"/>
          </a:p>
          <a:p>
            <a:pPr marL="731520" lvl="1" indent="-457200"/>
            <a:r>
              <a:rPr lang="ko-KR" altLang="en-US" sz="2800" dirty="0"/>
              <a:t>환경적인 요소가 영상 인식에 영향</a:t>
            </a:r>
            <a:endParaRPr lang="en-US" altLang="ko-KR" sz="2800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FEB2CC0-F6D4-8BA2-8769-E6D22C443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5"/>
    </mc:Choice>
    <mc:Fallback>
      <p:transition spd="slow" advTm="2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CCEE4-5C8A-B0B0-A72D-2436C471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BCC32-6E73-5629-DA79-3769B58AA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전처리의 유무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환경변화</a:t>
            </a:r>
            <a:endParaRPr lang="en-US" altLang="ko-KR" sz="2800" dirty="0"/>
          </a:p>
          <a:p>
            <a:endParaRPr lang="en-US" altLang="ko-KR" sz="2800" dirty="0"/>
          </a:p>
          <a:p>
            <a:pPr lvl="1" indent="0">
              <a:buNone/>
            </a:pPr>
            <a:r>
              <a:rPr lang="en-US" altLang="ko-KR" sz="2800" dirty="0"/>
              <a:t>	-&gt;&gt; </a:t>
            </a:r>
            <a:r>
              <a:rPr lang="ko-KR" altLang="en-US" sz="2800" dirty="0"/>
              <a:t>영상의 인식률 분석</a:t>
            </a:r>
            <a:endParaRPr lang="en-US" altLang="ko-KR" sz="2800" dirty="0"/>
          </a:p>
        </p:txBody>
      </p:sp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C716A823-3F6D-72FE-DD8B-0A5A110F9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0"/>
    </mc:Choice>
    <mc:Fallback xmlns="">
      <p:transition spd="slow" advTm="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6D818-1037-C872-C1B1-221BB82B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6755"/>
            <a:ext cx="10134600" cy="1288489"/>
          </a:xfrm>
        </p:spPr>
        <p:txBody>
          <a:bodyPr/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사용한 기술 및 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943C0-66AC-F61D-CE68-6F400143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ko-KR" sz="3000" dirty="0"/>
              <a:t>Model: YOLOv4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000" dirty="0"/>
              <a:t>Language: Python</a:t>
            </a:r>
          </a:p>
          <a:p>
            <a:pPr marL="514350" indent="-514350">
              <a:buAutoNum type="arabicPeriod"/>
            </a:pPr>
            <a:endParaRPr lang="ko-KR" altLang="en-US" sz="3000" dirty="0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9BAAFC90-E021-A597-B7C7-FAF8CFD03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0"/>
    </mc:Choice>
    <mc:Fallback xmlns=""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6D818-1037-C872-C1B1-221BB82B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6755"/>
            <a:ext cx="10134600" cy="1288489"/>
          </a:xfrm>
        </p:spPr>
        <p:txBody>
          <a:bodyPr/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데이터 셋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943C0-66AC-F61D-CE68-6F400143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ko-KR" altLang="en-US" sz="3000" dirty="0"/>
              <a:t>새</a:t>
            </a:r>
            <a:r>
              <a:rPr lang="en-US" altLang="ko-KR" sz="3000" dirty="0"/>
              <a:t>, </a:t>
            </a:r>
            <a:r>
              <a:rPr lang="ko-KR" altLang="en-US" sz="3000" dirty="0"/>
              <a:t>동물</a:t>
            </a:r>
            <a:r>
              <a:rPr lang="en-US" altLang="ko-KR" sz="3000" dirty="0"/>
              <a:t> = </a:t>
            </a:r>
            <a:r>
              <a:rPr lang="ko-KR" altLang="en-US" sz="3000" dirty="0"/>
              <a:t>구글 </a:t>
            </a:r>
            <a:r>
              <a:rPr lang="ko-KR" altLang="en-US" sz="3000" dirty="0" err="1"/>
              <a:t>크롤링</a:t>
            </a:r>
            <a:endParaRPr lang="en-US" altLang="ko-KR" sz="3000" dirty="0"/>
          </a:p>
          <a:p>
            <a:pPr lvl="1" indent="0">
              <a:buNone/>
            </a:pPr>
            <a:r>
              <a:rPr lang="en-US" altLang="ko-KR" sz="2800" dirty="0"/>
              <a:t>-&gt; data augmentation</a:t>
            </a:r>
            <a:r>
              <a:rPr lang="ko-KR" altLang="en-US" sz="2800" dirty="0"/>
              <a:t>의 </a:t>
            </a:r>
            <a:r>
              <a:rPr lang="en-US" altLang="ko-KR" sz="2800" dirty="0"/>
              <a:t>rotation</a:t>
            </a:r>
            <a:r>
              <a:rPr lang="ko-KR" altLang="en-US" sz="2800" dirty="0"/>
              <a:t>으로 데이터 늘리기</a:t>
            </a:r>
            <a:endParaRPr lang="en-US" altLang="ko-KR" sz="2600" dirty="0"/>
          </a:p>
          <a:p>
            <a:pPr marL="514350" indent="-514350">
              <a:buFontTx/>
              <a:buAutoNum type="arabicPeriod"/>
            </a:pPr>
            <a:r>
              <a:rPr lang="ko-KR" altLang="en-US" sz="3000" dirty="0"/>
              <a:t>사람</a:t>
            </a:r>
            <a:r>
              <a:rPr lang="en-US" altLang="ko-KR" sz="3000" dirty="0"/>
              <a:t> = Kaggle </a:t>
            </a:r>
            <a:r>
              <a:rPr lang="ko-KR" altLang="en-US" sz="3000" dirty="0"/>
              <a:t>자료 활용</a:t>
            </a:r>
            <a:endParaRPr lang="en-US" altLang="ko-KR" sz="3000" dirty="0"/>
          </a:p>
          <a:p>
            <a:pPr lvl="1" indent="0">
              <a:buNone/>
            </a:pPr>
            <a:r>
              <a:rPr lang="en-US" altLang="ko-KR" sz="2800" dirty="0"/>
              <a:t>	</a:t>
            </a:r>
            <a:r>
              <a:rPr lang="en-US" altLang="ko-KR" sz="1000" dirty="0"/>
              <a:t>https://www.kaggle.com/datasets/constantinwerner/human-detection-dataset</a:t>
            </a:r>
          </a:p>
          <a:p>
            <a:endParaRPr lang="en-US" altLang="ko-KR" sz="2800" dirty="0"/>
          </a:p>
          <a:p>
            <a:pPr marL="514350" indent="-514350">
              <a:buAutoNum type="arabicPeriod"/>
            </a:pPr>
            <a:endParaRPr lang="ko-KR" altLang="en-US" sz="3000" dirty="0"/>
          </a:p>
        </p:txBody>
      </p:sp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6DE996E3-492C-52EF-AAF1-AFAE8F70E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3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1"/>
    </mc:Choice>
    <mc:Fallback>
      <p:transition spd="slow" advTm="1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B1A56-2788-1772-FA80-027E00ABE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1" y="1126272"/>
            <a:ext cx="11106615" cy="5096107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ko-KR" altLang="en-US" sz="3000" dirty="0" err="1"/>
              <a:t>전처리</a:t>
            </a:r>
            <a:r>
              <a:rPr lang="ko-KR" altLang="en-US" sz="3000" dirty="0"/>
              <a:t> </a:t>
            </a:r>
            <a:r>
              <a:rPr lang="en-US" altLang="ko-KR" sz="3000" dirty="0"/>
              <a:t>X</a:t>
            </a:r>
          </a:p>
          <a:p>
            <a:pPr marL="514350" indent="-514350">
              <a:buAutoNum type="arabicPeriod"/>
            </a:pPr>
            <a:r>
              <a:rPr lang="ko-KR" altLang="en-US" sz="3000" dirty="0"/>
              <a:t>각 종류별로 </a:t>
            </a:r>
            <a:r>
              <a:rPr lang="en-US" altLang="ko-KR" sz="3000" dirty="0"/>
              <a:t>250</a:t>
            </a:r>
            <a:r>
              <a:rPr lang="ko-KR" altLang="en-US" sz="3000" dirty="0"/>
              <a:t>장씩 데이터셋 준비</a:t>
            </a:r>
            <a:r>
              <a:rPr lang="en-US" altLang="ko-KR" sz="3000" dirty="0"/>
              <a:t>(</a:t>
            </a:r>
            <a:r>
              <a:rPr lang="ko-KR" altLang="en-US" sz="3000" dirty="0"/>
              <a:t>총 </a:t>
            </a:r>
            <a:r>
              <a:rPr lang="en-US" altLang="ko-KR" sz="3000" dirty="0"/>
              <a:t>750</a:t>
            </a:r>
            <a:r>
              <a:rPr lang="ko-KR" altLang="en-US" sz="3000" dirty="0"/>
              <a:t>장</a:t>
            </a:r>
            <a:r>
              <a:rPr lang="en-US" altLang="ko-KR" sz="3000" dirty="0"/>
              <a:t>)</a:t>
            </a:r>
          </a:p>
          <a:p>
            <a:endParaRPr lang="ko-KR" altLang="en-US" sz="3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268236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3.1 </a:t>
            </a:r>
            <a:r>
              <a:rPr lang="ko-KR" altLang="en-US" sz="2000" dirty="0" err="1"/>
              <a:t>전처리</a:t>
            </a:r>
            <a:r>
              <a:rPr lang="ko-KR" altLang="en-US" sz="2000" dirty="0"/>
              <a:t> 하지 않은 </a:t>
            </a:r>
            <a:r>
              <a:rPr lang="en-US" altLang="ko-KR" sz="2000" dirty="0" err="1"/>
              <a:t>mAP</a:t>
            </a:r>
            <a:endParaRPr lang="ko-KR" altLang="en-US" sz="20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59AA4DA-454B-5DF4-B9E6-7A5ABBBC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892" y="2497873"/>
            <a:ext cx="6776500" cy="40013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B5433EEB-5E84-89BE-AF4A-2B9B72F50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6"/>
    </mc:Choice>
    <mc:Fallback xmlns="">
      <p:transition spd="slow" advTm="1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14D1-8887-6345-001B-1DACE21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8" y="289003"/>
            <a:ext cx="2394724" cy="560416"/>
          </a:xfrm>
        </p:spPr>
        <p:txBody>
          <a:bodyPr/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연구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B1A56-2788-1772-FA80-027E00ABE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1" y="1460810"/>
            <a:ext cx="11106615" cy="476156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sz="3000" dirty="0"/>
              <a:t>데이터셋은 이전과 동일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 err="1"/>
              <a:t>전처리</a:t>
            </a:r>
            <a:r>
              <a:rPr lang="ko-KR" altLang="en-US" sz="3000" dirty="0"/>
              <a:t> 진행</a:t>
            </a:r>
            <a:endParaRPr lang="en-US" altLang="ko-KR" sz="3000" dirty="0"/>
          </a:p>
          <a:p>
            <a:pPr marL="788670" lvl="1" indent="-514350">
              <a:buAutoNum type="arabicPeriod"/>
            </a:pPr>
            <a:r>
              <a:rPr lang="ko-KR" altLang="en-US" sz="2800" dirty="0"/>
              <a:t>모든 이미지 사이즈 동일시</a:t>
            </a:r>
            <a:endParaRPr lang="en-US" altLang="ko-KR" sz="2800" dirty="0"/>
          </a:p>
          <a:p>
            <a:pPr marL="788670" lvl="1" indent="-514350">
              <a:buAutoNum type="arabicPeriod"/>
            </a:pPr>
            <a:r>
              <a:rPr lang="ko-KR" altLang="en-US" sz="2800" dirty="0" err="1"/>
              <a:t>가우시안</a:t>
            </a:r>
            <a:r>
              <a:rPr lang="ko-KR" altLang="en-US" sz="2800" dirty="0"/>
              <a:t> 필터를 적용한 양방향 필터 접목</a:t>
            </a:r>
            <a:endParaRPr lang="en-US" altLang="ko-KR" sz="2800" dirty="0"/>
          </a:p>
          <a:p>
            <a:pPr marL="788670" lvl="1" indent="-514350">
              <a:buAutoNum type="arabicPeriod"/>
            </a:pPr>
            <a:r>
              <a:rPr lang="ko-KR" altLang="en-US" sz="2800" dirty="0"/>
              <a:t>각 종류별로 </a:t>
            </a:r>
            <a:r>
              <a:rPr lang="en-US" altLang="ko-KR" sz="2800" dirty="0"/>
              <a:t>train, validation, test </a:t>
            </a:r>
            <a:r>
              <a:rPr lang="ko-KR" altLang="en-US" sz="2800" dirty="0"/>
              <a:t>비율 맞추기</a:t>
            </a:r>
            <a:endParaRPr lang="en-US" altLang="ko-KR" sz="2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FAEC1-0EF7-0ADB-DDAB-11CCC82F9456}"/>
              </a:ext>
            </a:extLst>
          </p:cNvPr>
          <p:cNvSpPr txBox="1">
            <a:spLocks/>
          </p:cNvSpPr>
          <p:nvPr/>
        </p:nvSpPr>
        <p:spPr>
          <a:xfrm>
            <a:off x="2508096" y="289003"/>
            <a:ext cx="3268236" cy="56041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b="1" kern="1200" cap="none" spc="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3.2 </a:t>
            </a:r>
            <a:r>
              <a:rPr lang="ko-KR" altLang="en-US" sz="2000" dirty="0"/>
              <a:t>전처리를 한 </a:t>
            </a:r>
            <a:r>
              <a:rPr lang="en-US" altLang="ko-KR" sz="2000" dirty="0" err="1"/>
              <a:t>mAP</a:t>
            </a:r>
            <a:endParaRPr lang="ko-KR" altLang="en-US" sz="2000" dirty="0"/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474AA8E9-F30A-F578-50D1-7DC3834A3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2"/>
    </mc:Choice>
    <mc:Fallback xmlns="">
      <p:transition spd="slow" advTm="1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Bembo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384</TotalTime>
  <Words>749</Words>
  <Application>Microsoft Office PowerPoint</Application>
  <PresentationFormat>와이드스크린</PresentationFormat>
  <Paragraphs>114</Paragraphs>
  <Slides>15</Slides>
  <Notes>15</Notes>
  <HiddenSlides>0</HiddenSlides>
  <MMClips>15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Microsoft GothicNeo</vt:lpstr>
      <vt:lpstr>Microsoft GothicNeo Light</vt:lpstr>
      <vt:lpstr>맑은 고딕</vt:lpstr>
      <vt:lpstr>Arial</vt:lpstr>
      <vt:lpstr>AdornVTI</vt:lpstr>
      <vt:lpstr>영상 인식에서 전처리 유무 및 환경변화에 따른 객체 인식률 비교</vt:lpstr>
      <vt:lpstr>목차</vt:lpstr>
      <vt:lpstr>PowerPoint 프레젠테이션</vt:lpstr>
      <vt:lpstr>1. 연구의 필요성</vt:lpstr>
      <vt:lpstr>1. 목적</vt:lpstr>
      <vt:lpstr>2. 사용한 기술 및 언어</vt:lpstr>
      <vt:lpstr>3. 데이터 셋 구하기</vt:lpstr>
      <vt:lpstr>4. 연구 방법</vt:lpstr>
      <vt:lpstr>4. 연구 방법</vt:lpstr>
      <vt:lpstr>4. 연구 방법</vt:lpstr>
      <vt:lpstr>4. 연구 방법</vt:lpstr>
      <vt:lpstr>4. 연구 방법</vt:lpstr>
      <vt:lpstr>4. 연구 방법</vt:lpstr>
      <vt:lpstr>5. 결론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 인식에서 전처리 유무 및 환경변화에 따른 객체 인식률 비교</dc:title>
  <dc:creator>진민주</dc:creator>
  <cp:lastModifiedBy>진민주</cp:lastModifiedBy>
  <cp:revision>130</cp:revision>
  <dcterms:created xsi:type="dcterms:W3CDTF">2022-11-14T15:34:24Z</dcterms:created>
  <dcterms:modified xsi:type="dcterms:W3CDTF">2022-11-19T02:28:20Z</dcterms:modified>
</cp:coreProperties>
</file>